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4" r:id="rId4"/>
    <p:sldId id="305" r:id="rId5"/>
    <p:sldId id="303" r:id="rId6"/>
    <p:sldId id="307" r:id="rId7"/>
    <p:sldId id="308" r:id="rId8"/>
    <p:sldId id="309" r:id="rId9"/>
    <p:sldId id="310" r:id="rId10"/>
    <p:sldId id="301" r:id="rId11"/>
    <p:sldId id="311" r:id="rId12"/>
    <p:sldId id="312" r:id="rId13"/>
    <p:sldId id="314" r:id="rId14"/>
    <p:sldId id="315" r:id="rId15"/>
    <p:sldId id="316" r:id="rId16"/>
    <p:sldId id="319" r:id="rId17"/>
    <p:sldId id="321" r:id="rId18"/>
    <p:sldId id="320" r:id="rId19"/>
    <p:sldId id="322" r:id="rId20"/>
    <p:sldId id="323" r:id="rId21"/>
    <p:sldId id="267" r:id="rId22"/>
    <p:sldId id="268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71"/>
    <p:restoredTop sz="94684"/>
  </p:normalViewPr>
  <p:slideViewPr>
    <p:cSldViewPr snapToGrid="0" snapToObjects="1">
      <p:cViewPr>
        <p:scale>
          <a:sx n="60" d="100"/>
          <a:sy n="60" d="100"/>
        </p:scale>
        <p:origin x="624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113A-7CBD-F74E-BF79-40B52F50FC9F}" type="datetimeFigureOut">
              <a:rPr kumimoji="1" lang="zh-TW" altLang="en-US" smtClean="0"/>
              <a:t>2018/3/29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902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113A-7CBD-F74E-BF79-40B52F50FC9F}" type="datetimeFigureOut">
              <a:rPr kumimoji="1" lang="zh-TW" altLang="en-US" smtClean="0"/>
              <a:t>2018/3/29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5288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113A-7CBD-F74E-BF79-40B52F50FC9F}" type="datetimeFigureOut">
              <a:rPr kumimoji="1" lang="zh-TW" altLang="en-US" smtClean="0"/>
              <a:t>2018/3/29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7521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113A-7CBD-F74E-BF79-40B52F50FC9F}" type="datetimeFigureOut">
              <a:rPr kumimoji="1" lang="zh-TW" altLang="en-US" smtClean="0"/>
              <a:t>2018/3/29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7446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113A-7CBD-F74E-BF79-40B52F50FC9F}" type="datetimeFigureOut">
              <a:rPr kumimoji="1" lang="zh-TW" altLang="en-US" smtClean="0"/>
              <a:t>2018/3/29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386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113A-7CBD-F74E-BF79-40B52F50FC9F}" type="datetimeFigureOut">
              <a:rPr kumimoji="1" lang="zh-TW" altLang="en-US" smtClean="0"/>
              <a:t>2018/3/29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6651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113A-7CBD-F74E-BF79-40B52F50FC9F}" type="datetimeFigureOut">
              <a:rPr kumimoji="1" lang="zh-TW" altLang="en-US" smtClean="0"/>
              <a:t>2018/3/29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3084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113A-7CBD-F74E-BF79-40B52F50FC9F}" type="datetimeFigureOut">
              <a:rPr kumimoji="1" lang="zh-TW" altLang="en-US" smtClean="0"/>
              <a:t>2018/3/29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2573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113A-7CBD-F74E-BF79-40B52F50FC9F}" type="datetimeFigureOut">
              <a:rPr kumimoji="1" lang="zh-TW" altLang="en-US" smtClean="0"/>
              <a:t>2018/3/29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3488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113A-7CBD-F74E-BF79-40B52F50FC9F}" type="datetimeFigureOut">
              <a:rPr kumimoji="1" lang="zh-TW" altLang="en-US" smtClean="0"/>
              <a:t>2018/3/29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7827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113A-7CBD-F74E-BF79-40B52F50FC9F}" type="datetimeFigureOut">
              <a:rPr kumimoji="1" lang="zh-TW" altLang="en-US" smtClean="0"/>
              <a:t>2018/3/29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112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0113A-7CBD-F74E-BF79-40B52F50FC9F}" type="datetimeFigureOut">
              <a:rPr kumimoji="1" lang="zh-TW" altLang="en-US" smtClean="0"/>
              <a:t>2018/3/29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08559-9251-E341-AB89-2A18513DD0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565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zh.wikipedia.org/wiki/&#19977;&#20117;&#23551;" TargetMode="External"/><Relationship Id="rId3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MIS132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Lecture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4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程式設計實習課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53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Variables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your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memory</a:t>
            </a:r>
            <a:endParaRPr kumimoji="1"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3560860"/>
              </p:ext>
            </p:extLst>
          </p:nvPr>
        </p:nvGraphicFramePr>
        <p:xfrm>
          <a:off x="946136" y="3424435"/>
          <a:ext cx="10407664" cy="665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7331"/>
                <a:gridCol w="762000"/>
                <a:gridCol w="1568105"/>
                <a:gridCol w="4570228"/>
              </a:tblGrid>
              <a:tr h="665018">
                <a:tc>
                  <a:txBody>
                    <a:bodyPr/>
                    <a:lstStyle/>
                    <a:p>
                      <a:pPr algn="ctr"/>
                      <a:r>
                        <a:rPr lang="mr-IN" altLang="zh-TW" sz="36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 smtClean="0">
                          <a:solidFill>
                            <a:srgbClr val="FF0000"/>
                          </a:solidFill>
                        </a:rPr>
                        <a:t>‘0’</a:t>
                      </a:r>
                      <a:endParaRPr lang="zh-TW" altLang="en-US" sz="3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 smtClean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TW" altLang="en-US" sz="36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TW" sz="36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sz="3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" name="直線箭頭接點 4"/>
          <p:cNvCxnSpPr/>
          <p:nvPr/>
        </p:nvCxnSpPr>
        <p:spPr>
          <a:xfrm flipV="1">
            <a:off x="5247202" y="4176556"/>
            <a:ext cx="0" cy="6325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4922123" y="4792880"/>
            <a:ext cx="3240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Variable name: </a:t>
            </a:r>
            <a:r>
              <a:rPr kumimoji="1" lang="en-US" altLang="zh-TW" sz="2400" b="1" dirty="0">
                <a:solidFill>
                  <a:srgbClr val="0070C0"/>
                </a:solidFill>
              </a:rPr>
              <a:t>a</a:t>
            </a:r>
            <a:endParaRPr kumimoji="1" lang="en-US" altLang="zh-TW" sz="2400" b="1" dirty="0" smtClean="0">
              <a:solidFill>
                <a:srgbClr val="0070C0"/>
              </a:solidFill>
            </a:endParaRPr>
          </a:p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Address</a:t>
            </a:r>
            <a:r>
              <a:rPr kumimoji="1" lang="en-US" altLang="zh-TW" sz="2400" dirty="0">
                <a:solidFill>
                  <a:srgbClr val="0070C0"/>
                </a:solidFill>
              </a:rPr>
              <a:t>: </a:t>
            </a:r>
            <a:r>
              <a:rPr kumimoji="1" lang="en-US" altLang="zh-TW" sz="2400" dirty="0" smtClean="0">
                <a:solidFill>
                  <a:srgbClr val="0070C0"/>
                </a:solidFill>
              </a:rPr>
              <a:t>0x7fff0067aecc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2" name="左大括弧 11"/>
          <p:cNvSpPr/>
          <p:nvPr/>
        </p:nvSpPr>
        <p:spPr>
          <a:xfrm rot="5400000">
            <a:off x="5782475" y="2448336"/>
            <a:ext cx="461947" cy="1485902"/>
          </a:xfrm>
          <a:prstGeom prst="leftBrace">
            <a:avLst>
              <a:gd name="adj1" fmla="val 73039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471408" y="2532432"/>
            <a:ext cx="1084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4 bytes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4" name="左大括弧 13"/>
          <p:cNvSpPr/>
          <p:nvPr/>
        </p:nvSpPr>
        <p:spPr>
          <a:xfrm rot="5400000">
            <a:off x="2207362" y="1181583"/>
            <a:ext cx="925610" cy="3448063"/>
          </a:xfrm>
          <a:prstGeom prst="leftBrace">
            <a:avLst>
              <a:gd name="adj1" fmla="val 73039"/>
              <a:gd name="adj2" fmla="val 40178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6" name="左大括弧 15"/>
          <p:cNvSpPr/>
          <p:nvPr/>
        </p:nvSpPr>
        <p:spPr>
          <a:xfrm rot="5400000">
            <a:off x="8640771" y="710322"/>
            <a:ext cx="908023" cy="4518032"/>
          </a:xfrm>
          <a:prstGeom prst="leftBrace">
            <a:avLst>
              <a:gd name="adj1" fmla="val 73039"/>
              <a:gd name="adj2" fmla="val 74628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7" name="左大括弧 16"/>
          <p:cNvSpPr/>
          <p:nvPr/>
        </p:nvSpPr>
        <p:spPr>
          <a:xfrm rot="5400000">
            <a:off x="4634451" y="2858180"/>
            <a:ext cx="443098" cy="685065"/>
          </a:xfrm>
          <a:prstGeom prst="leftBrace">
            <a:avLst>
              <a:gd name="adj1" fmla="val 7303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374073" y="2515324"/>
            <a:ext cx="963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FF0000"/>
                </a:solidFill>
              </a:rPr>
              <a:t>1 byte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9" name="直線箭頭接點 18"/>
          <p:cNvCxnSpPr/>
          <p:nvPr/>
        </p:nvCxnSpPr>
        <p:spPr>
          <a:xfrm flipV="1">
            <a:off x="4467940" y="4089453"/>
            <a:ext cx="0" cy="18385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161241" y="5927993"/>
            <a:ext cx="3298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FF0000"/>
                </a:solidFill>
              </a:rPr>
              <a:t>Variable name: </a:t>
            </a:r>
            <a:r>
              <a:rPr kumimoji="1" lang="en-US" altLang="zh-TW" sz="2400" b="1" dirty="0">
                <a:solidFill>
                  <a:srgbClr val="FF0000"/>
                </a:solidFill>
              </a:rPr>
              <a:t>b</a:t>
            </a:r>
            <a:endParaRPr kumimoji="1" lang="en-US" altLang="zh-TW" sz="2400" b="1" dirty="0" smtClean="0">
              <a:solidFill>
                <a:srgbClr val="FF0000"/>
              </a:solidFill>
            </a:endParaRPr>
          </a:p>
          <a:p>
            <a:r>
              <a:rPr kumimoji="1" lang="en-US" altLang="zh-TW" sz="2400" dirty="0" smtClean="0">
                <a:solidFill>
                  <a:srgbClr val="FF0000"/>
                </a:solidFill>
              </a:rPr>
              <a:t>Address</a:t>
            </a:r>
            <a:r>
              <a:rPr kumimoji="1" lang="en-US" altLang="zh-TW" sz="2400" dirty="0">
                <a:solidFill>
                  <a:srgbClr val="FF0000"/>
                </a:solidFill>
              </a:rPr>
              <a:t>: 0x7fff0067aecb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471676" y="1981144"/>
            <a:ext cx="6677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B050"/>
                </a:solidFill>
              </a:rPr>
              <a:t>Other contents which we don’t know what they are.</a:t>
            </a:r>
            <a:endParaRPr kumimoji="1" lang="zh-TW" alt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811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Array,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list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containers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Here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one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container.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What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got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lots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same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containers?</a:t>
            </a:r>
            <a:endParaRPr kumimoji="1"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36459"/>
            <a:ext cx="5005039" cy="182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5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Array,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list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containers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Here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one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container.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What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got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lots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same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containers?</a:t>
            </a:r>
          </a:p>
          <a:p>
            <a:r>
              <a:rPr kumimoji="1" lang="en-US" altLang="zh-TW" dirty="0" smtClean="0"/>
              <a:t>It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will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difficult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give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names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them,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right?</a:t>
            </a:r>
            <a:endParaRPr kumimoji="1"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54712"/>
            <a:ext cx="8237890" cy="486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6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Array,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list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containers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How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only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name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first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container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them?</a:t>
            </a:r>
            <a:endParaRPr kumimoji="1"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54712"/>
            <a:ext cx="8237890" cy="4867844"/>
          </a:xfrm>
          <a:prstGeom prst="rect">
            <a:avLst/>
          </a:prstGeom>
        </p:spPr>
      </p:pic>
      <p:sp>
        <p:nvSpPr>
          <p:cNvPr id="4" name="手繪多邊形 3"/>
          <p:cNvSpPr/>
          <p:nvPr/>
        </p:nvSpPr>
        <p:spPr>
          <a:xfrm>
            <a:off x="2386584" y="2852928"/>
            <a:ext cx="1627632" cy="1033272"/>
          </a:xfrm>
          <a:custGeom>
            <a:avLst/>
            <a:gdLst>
              <a:gd name="connsiteX0" fmla="*/ 0 w 1627632"/>
              <a:gd name="connsiteY0" fmla="*/ 192024 h 1033272"/>
              <a:gd name="connsiteX1" fmla="*/ 393192 w 1627632"/>
              <a:gd name="connsiteY1" fmla="*/ 0 h 1033272"/>
              <a:gd name="connsiteX2" fmla="*/ 1627632 w 1627632"/>
              <a:gd name="connsiteY2" fmla="*/ 457200 h 1033272"/>
              <a:gd name="connsiteX3" fmla="*/ 1600200 w 1627632"/>
              <a:gd name="connsiteY3" fmla="*/ 1033272 h 1033272"/>
              <a:gd name="connsiteX4" fmla="*/ 393192 w 1627632"/>
              <a:gd name="connsiteY4" fmla="*/ 740664 h 1033272"/>
              <a:gd name="connsiteX5" fmla="*/ 18288 w 1627632"/>
              <a:gd name="connsiteY5" fmla="*/ 859536 h 1033272"/>
              <a:gd name="connsiteX6" fmla="*/ 0 w 1627632"/>
              <a:gd name="connsiteY6" fmla="*/ 192024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7632" h="1033272">
                <a:moveTo>
                  <a:pt x="0" y="192024"/>
                </a:moveTo>
                <a:lnTo>
                  <a:pt x="393192" y="0"/>
                </a:lnTo>
                <a:lnTo>
                  <a:pt x="1627632" y="457200"/>
                </a:lnTo>
                <a:lnTo>
                  <a:pt x="1600200" y="1033272"/>
                </a:lnTo>
                <a:lnTo>
                  <a:pt x="393192" y="740664"/>
                </a:lnTo>
                <a:lnTo>
                  <a:pt x="18288" y="859536"/>
                </a:lnTo>
                <a:lnTo>
                  <a:pt x="0" y="192024"/>
                </a:lnTo>
                <a:close/>
              </a:path>
            </a:pathLst>
          </a:custGeom>
          <a:solidFill>
            <a:srgbClr val="FF000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697720" y="2416128"/>
            <a:ext cx="337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ea typeface="Consolas" charset="0"/>
                <a:cs typeface="Consolas" charset="0"/>
              </a:rPr>
              <a:t>Start point of 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solid_container</a:t>
            </a: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7" name="直線箭頭接點 6"/>
          <p:cNvCxnSpPr/>
          <p:nvPr/>
        </p:nvCxnSpPr>
        <p:spPr>
          <a:xfrm flipH="1">
            <a:off x="2936201" y="2633636"/>
            <a:ext cx="761520" cy="151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/>
          <p:cNvSpPr/>
          <p:nvPr/>
        </p:nvSpPr>
        <p:spPr>
          <a:xfrm>
            <a:off x="2636478" y="2721665"/>
            <a:ext cx="299723" cy="316279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9325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Array,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list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containers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So,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what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name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red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/>
              <a:t>one?</a:t>
            </a:r>
            <a:endParaRPr kumimoji="1"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54712"/>
            <a:ext cx="8237890" cy="4867844"/>
          </a:xfrm>
          <a:prstGeom prst="rect">
            <a:avLst/>
          </a:prstGeom>
        </p:spPr>
      </p:pic>
      <p:sp>
        <p:nvSpPr>
          <p:cNvPr id="4" name="手繪多邊形 3"/>
          <p:cNvSpPr/>
          <p:nvPr/>
        </p:nvSpPr>
        <p:spPr>
          <a:xfrm>
            <a:off x="2386584" y="2852928"/>
            <a:ext cx="1627632" cy="1033272"/>
          </a:xfrm>
          <a:custGeom>
            <a:avLst/>
            <a:gdLst>
              <a:gd name="connsiteX0" fmla="*/ 0 w 1627632"/>
              <a:gd name="connsiteY0" fmla="*/ 192024 h 1033272"/>
              <a:gd name="connsiteX1" fmla="*/ 393192 w 1627632"/>
              <a:gd name="connsiteY1" fmla="*/ 0 h 1033272"/>
              <a:gd name="connsiteX2" fmla="*/ 1627632 w 1627632"/>
              <a:gd name="connsiteY2" fmla="*/ 457200 h 1033272"/>
              <a:gd name="connsiteX3" fmla="*/ 1600200 w 1627632"/>
              <a:gd name="connsiteY3" fmla="*/ 1033272 h 1033272"/>
              <a:gd name="connsiteX4" fmla="*/ 393192 w 1627632"/>
              <a:gd name="connsiteY4" fmla="*/ 740664 h 1033272"/>
              <a:gd name="connsiteX5" fmla="*/ 18288 w 1627632"/>
              <a:gd name="connsiteY5" fmla="*/ 859536 h 1033272"/>
              <a:gd name="connsiteX6" fmla="*/ 0 w 1627632"/>
              <a:gd name="connsiteY6" fmla="*/ 192024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7632" h="1033272">
                <a:moveTo>
                  <a:pt x="0" y="192024"/>
                </a:moveTo>
                <a:lnTo>
                  <a:pt x="393192" y="0"/>
                </a:lnTo>
                <a:lnTo>
                  <a:pt x="1627632" y="457200"/>
                </a:lnTo>
                <a:lnTo>
                  <a:pt x="1600200" y="1033272"/>
                </a:lnTo>
                <a:lnTo>
                  <a:pt x="393192" y="740664"/>
                </a:lnTo>
                <a:lnTo>
                  <a:pt x="18288" y="859536"/>
                </a:lnTo>
                <a:lnTo>
                  <a:pt x="0" y="192024"/>
                </a:lnTo>
                <a:close/>
              </a:path>
            </a:pathLst>
          </a:custGeom>
          <a:solidFill>
            <a:srgbClr val="FF000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755985" y="2525724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solid_container</a:t>
            </a:r>
            <a:r>
              <a:rPr kumimoji="1" lang="en-US" altLang="zh-TW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[0,</a:t>
            </a:r>
            <a:r>
              <a:rPr kumimoji="1" lang="zh-TW" alt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0,</a:t>
            </a:r>
            <a:r>
              <a:rPr kumimoji="1" lang="zh-TW" alt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0]</a:t>
            </a:r>
            <a:endParaRPr kumimoji="1" lang="zh-TW" alt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8" name="直線箭頭接點 7"/>
          <p:cNvCxnSpPr/>
          <p:nvPr/>
        </p:nvCxnSpPr>
        <p:spPr>
          <a:xfrm flipH="1">
            <a:off x="3368234" y="2852928"/>
            <a:ext cx="387751" cy="1574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54712"/>
            <a:ext cx="8237890" cy="486784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Array,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list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containers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So,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what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name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>
                <a:solidFill>
                  <a:srgbClr val="0070C0"/>
                </a:solidFill>
              </a:rPr>
              <a:t>blue</a:t>
            </a:r>
            <a:r>
              <a:rPr kumimoji="1" lang="zh-TW" altLang="en-US" dirty="0" smtClean="0">
                <a:solidFill>
                  <a:srgbClr val="0070C0"/>
                </a:solidFill>
              </a:rPr>
              <a:t> </a:t>
            </a:r>
            <a:r>
              <a:rPr kumimoji="1" lang="en-US" altLang="zh-TW" dirty="0" smtClean="0"/>
              <a:t>one?</a:t>
            </a:r>
            <a:endParaRPr kumimoji="1" lang="zh-TW" altLang="en-US" dirty="0"/>
          </a:p>
        </p:txBody>
      </p:sp>
      <p:sp>
        <p:nvSpPr>
          <p:cNvPr id="4" name="手繪多邊形 3"/>
          <p:cNvSpPr/>
          <p:nvPr/>
        </p:nvSpPr>
        <p:spPr>
          <a:xfrm>
            <a:off x="2386584" y="2852928"/>
            <a:ext cx="1627632" cy="1033272"/>
          </a:xfrm>
          <a:custGeom>
            <a:avLst/>
            <a:gdLst>
              <a:gd name="connsiteX0" fmla="*/ 0 w 1627632"/>
              <a:gd name="connsiteY0" fmla="*/ 192024 h 1033272"/>
              <a:gd name="connsiteX1" fmla="*/ 393192 w 1627632"/>
              <a:gd name="connsiteY1" fmla="*/ 0 h 1033272"/>
              <a:gd name="connsiteX2" fmla="*/ 1627632 w 1627632"/>
              <a:gd name="connsiteY2" fmla="*/ 457200 h 1033272"/>
              <a:gd name="connsiteX3" fmla="*/ 1600200 w 1627632"/>
              <a:gd name="connsiteY3" fmla="*/ 1033272 h 1033272"/>
              <a:gd name="connsiteX4" fmla="*/ 393192 w 1627632"/>
              <a:gd name="connsiteY4" fmla="*/ 740664 h 1033272"/>
              <a:gd name="connsiteX5" fmla="*/ 18288 w 1627632"/>
              <a:gd name="connsiteY5" fmla="*/ 859536 h 1033272"/>
              <a:gd name="connsiteX6" fmla="*/ 0 w 1627632"/>
              <a:gd name="connsiteY6" fmla="*/ 192024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7632" h="1033272">
                <a:moveTo>
                  <a:pt x="0" y="192024"/>
                </a:moveTo>
                <a:lnTo>
                  <a:pt x="393192" y="0"/>
                </a:lnTo>
                <a:lnTo>
                  <a:pt x="1627632" y="457200"/>
                </a:lnTo>
                <a:lnTo>
                  <a:pt x="1600200" y="1033272"/>
                </a:lnTo>
                <a:lnTo>
                  <a:pt x="393192" y="740664"/>
                </a:lnTo>
                <a:lnTo>
                  <a:pt x="18288" y="859536"/>
                </a:lnTo>
                <a:lnTo>
                  <a:pt x="0" y="192024"/>
                </a:lnTo>
                <a:close/>
              </a:path>
            </a:pathLst>
          </a:custGeom>
          <a:solidFill>
            <a:srgbClr val="FF000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755985" y="2525724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solid_container</a:t>
            </a:r>
            <a:r>
              <a:rPr kumimoji="1" lang="en-US" altLang="zh-TW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[0,</a:t>
            </a:r>
            <a:r>
              <a:rPr kumimoji="1" lang="zh-TW" alt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0,</a:t>
            </a:r>
            <a:r>
              <a:rPr kumimoji="1" lang="zh-TW" alt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0]</a:t>
            </a:r>
            <a:endParaRPr kumimoji="1" lang="zh-TW" alt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8" name="直線箭頭接點 7"/>
          <p:cNvCxnSpPr/>
          <p:nvPr/>
        </p:nvCxnSpPr>
        <p:spPr>
          <a:xfrm flipH="1">
            <a:off x="3368234" y="2852928"/>
            <a:ext cx="387751" cy="1574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594184" y="2941027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solid_container</a:t>
            </a:r>
            <a:r>
              <a:rPr kumimoji="1" lang="en-US" altLang="zh-TW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[1,</a:t>
            </a:r>
            <a:r>
              <a:rPr kumimoji="1" lang="zh-TW" alt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0,</a:t>
            </a:r>
            <a:r>
              <a:rPr kumimoji="1" lang="zh-TW" alt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0]</a:t>
            </a:r>
            <a:endParaRPr kumimoji="1" lang="zh-TW" altLang="en-US" dirty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0" name="直線箭頭接點 9"/>
          <p:cNvCxnSpPr/>
          <p:nvPr/>
        </p:nvCxnSpPr>
        <p:spPr>
          <a:xfrm flipH="1">
            <a:off x="4014216" y="3238112"/>
            <a:ext cx="577770" cy="64808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手繪多邊形 14"/>
          <p:cNvSpPr/>
          <p:nvPr/>
        </p:nvSpPr>
        <p:spPr>
          <a:xfrm>
            <a:off x="2384385" y="3599727"/>
            <a:ext cx="1620456" cy="902825"/>
          </a:xfrm>
          <a:custGeom>
            <a:avLst/>
            <a:gdLst>
              <a:gd name="connsiteX0" fmla="*/ 34724 w 1620456"/>
              <a:gd name="connsiteY0" fmla="*/ 127321 h 902825"/>
              <a:gd name="connsiteX1" fmla="*/ 393539 w 1620456"/>
              <a:gd name="connsiteY1" fmla="*/ 0 h 902825"/>
              <a:gd name="connsiteX2" fmla="*/ 1620456 w 1620456"/>
              <a:gd name="connsiteY2" fmla="*/ 289367 h 902825"/>
              <a:gd name="connsiteX3" fmla="*/ 1608881 w 1620456"/>
              <a:gd name="connsiteY3" fmla="*/ 902825 h 902825"/>
              <a:gd name="connsiteX4" fmla="*/ 428263 w 1620456"/>
              <a:gd name="connsiteY4" fmla="*/ 763929 h 902825"/>
              <a:gd name="connsiteX5" fmla="*/ 0 w 1620456"/>
              <a:gd name="connsiteY5" fmla="*/ 810227 h 902825"/>
              <a:gd name="connsiteX6" fmla="*/ 34724 w 1620456"/>
              <a:gd name="connsiteY6" fmla="*/ 127321 h 90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0456" h="902825">
                <a:moveTo>
                  <a:pt x="34724" y="127321"/>
                </a:moveTo>
                <a:lnTo>
                  <a:pt x="393539" y="0"/>
                </a:lnTo>
                <a:lnTo>
                  <a:pt x="1620456" y="289367"/>
                </a:lnTo>
                <a:lnTo>
                  <a:pt x="1608881" y="902825"/>
                </a:lnTo>
                <a:lnTo>
                  <a:pt x="428263" y="763929"/>
                </a:lnTo>
                <a:lnTo>
                  <a:pt x="0" y="810227"/>
                </a:lnTo>
                <a:lnTo>
                  <a:pt x="34724" y="127321"/>
                </a:lnTo>
                <a:close/>
              </a:path>
            </a:pathLst>
          </a:custGeom>
          <a:solidFill>
            <a:srgbClr val="0070C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72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54712"/>
            <a:ext cx="8237890" cy="486784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Array,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list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containers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So,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what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name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>
                <a:solidFill>
                  <a:srgbClr val="00B050"/>
                </a:solidFill>
              </a:rPr>
              <a:t>green </a:t>
            </a:r>
            <a:r>
              <a:rPr kumimoji="1" lang="en-US" altLang="zh-TW" dirty="0" smtClean="0"/>
              <a:t>one?</a:t>
            </a:r>
            <a:endParaRPr kumimoji="1" lang="zh-TW" altLang="en-US" dirty="0"/>
          </a:p>
        </p:txBody>
      </p:sp>
      <p:sp>
        <p:nvSpPr>
          <p:cNvPr id="4" name="手繪多邊形 3"/>
          <p:cNvSpPr/>
          <p:nvPr/>
        </p:nvSpPr>
        <p:spPr>
          <a:xfrm>
            <a:off x="2386584" y="2852928"/>
            <a:ext cx="1627632" cy="1033272"/>
          </a:xfrm>
          <a:custGeom>
            <a:avLst/>
            <a:gdLst>
              <a:gd name="connsiteX0" fmla="*/ 0 w 1627632"/>
              <a:gd name="connsiteY0" fmla="*/ 192024 h 1033272"/>
              <a:gd name="connsiteX1" fmla="*/ 393192 w 1627632"/>
              <a:gd name="connsiteY1" fmla="*/ 0 h 1033272"/>
              <a:gd name="connsiteX2" fmla="*/ 1627632 w 1627632"/>
              <a:gd name="connsiteY2" fmla="*/ 457200 h 1033272"/>
              <a:gd name="connsiteX3" fmla="*/ 1600200 w 1627632"/>
              <a:gd name="connsiteY3" fmla="*/ 1033272 h 1033272"/>
              <a:gd name="connsiteX4" fmla="*/ 393192 w 1627632"/>
              <a:gd name="connsiteY4" fmla="*/ 740664 h 1033272"/>
              <a:gd name="connsiteX5" fmla="*/ 18288 w 1627632"/>
              <a:gd name="connsiteY5" fmla="*/ 859536 h 1033272"/>
              <a:gd name="connsiteX6" fmla="*/ 0 w 1627632"/>
              <a:gd name="connsiteY6" fmla="*/ 192024 h 1033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7632" h="1033272">
                <a:moveTo>
                  <a:pt x="0" y="192024"/>
                </a:moveTo>
                <a:lnTo>
                  <a:pt x="393192" y="0"/>
                </a:lnTo>
                <a:lnTo>
                  <a:pt x="1627632" y="457200"/>
                </a:lnTo>
                <a:lnTo>
                  <a:pt x="1600200" y="1033272"/>
                </a:lnTo>
                <a:lnTo>
                  <a:pt x="393192" y="740664"/>
                </a:lnTo>
                <a:lnTo>
                  <a:pt x="18288" y="859536"/>
                </a:lnTo>
                <a:lnTo>
                  <a:pt x="0" y="192024"/>
                </a:lnTo>
                <a:close/>
              </a:path>
            </a:pathLst>
          </a:custGeom>
          <a:solidFill>
            <a:srgbClr val="FF000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755985" y="2525724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solid_container</a:t>
            </a:r>
            <a:r>
              <a:rPr kumimoji="1" lang="en-US" altLang="zh-TW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[0,</a:t>
            </a:r>
            <a:r>
              <a:rPr kumimoji="1" lang="zh-TW" alt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0,</a:t>
            </a:r>
            <a:r>
              <a:rPr kumimoji="1" lang="zh-TW" alt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0]</a:t>
            </a:r>
            <a:endParaRPr kumimoji="1" lang="zh-TW" alt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8" name="直線箭頭接點 7"/>
          <p:cNvCxnSpPr/>
          <p:nvPr/>
        </p:nvCxnSpPr>
        <p:spPr>
          <a:xfrm flipH="1">
            <a:off x="3368234" y="2852928"/>
            <a:ext cx="387751" cy="1574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594184" y="2941027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solid_container</a:t>
            </a:r>
            <a:r>
              <a:rPr kumimoji="1" lang="en-US" altLang="zh-TW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[1,</a:t>
            </a:r>
            <a:r>
              <a:rPr kumimoji="1" lang="zh-TW" alt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0,</a:t>
            </a:r>
            <a:r>
              <a:rPr kumimoji="1" lang="zh-TW" alt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0]</a:t>
            </a:r>
            <a:endParaRPr kumimoji="1" lang="zh-TW" altLang="en-US" dirty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0" name="直線箭頭接點 9"/>
          <p:cNvCxnSpPr/>
          <p:nvPr/>
        </p:nvCxnSpPr>
        <p:spPr>
          <a:xfrm flipH="1">
            <a:off x="4014216" y="3238112"/>
            <a:ext cx="577770" cy="64808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手繪多邊形 14"/>
          <p:cNvSpPr/>
          <p:nvPr/>
        </p:nvSpPr>
        <p:spPr>
          <a:xfrm>
            <a:off x="2384385" y="3599727"/>
            <a:ext cx="1620456" cy="902825"/>
          </a:xfrm>
          <a:custGeom>
            <a:avLst/>
            <a:gdLst>
              <a:gd name="connsiteX0" fmla="*/ 34724 w 1620456"/>
              <a:gd name="connsiteY0" fmla="*/ 127321 h 902825"/>
              <a:gd name="connsiteX1" fmla="*/ 393539 w 1620456"/>
              <a:gd name="connsiteY1" fmla="*/ 0 h 902825"/>
              <a:gd name="connsiteX2" fmla="*/ 1620456 w 1620456"/>
              <a:gd name="connsiteY2" fmla="*/ 289367 h 902825"/>
              <a:gd name="connsiteX3" fmla="*/ 1608881 w 1620456"/>
              <a:gd name="connsiteY3" fmla="*/ 902825 h 902825"/>
              <a:gd name="connsiteX4" fmla="*/ 428263 w 1620456"/>
              <a:gd name="connsiteY4" fmla="*/ 763929 h 902825"/>
              <a:gd name="connsiteX5" fmla="*/ 0 w 1620456"/>
              <a:gd name="connsiteY5" fmla="*/ 810227 h 902825"/>
              <a:gd name="connsiteX6" fmla="*/ 34724 w 1620456"/>
              <a:gd name="connsiteY6" fmla="*/ 127321 h 90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0456" h="902825">
                <a:moveTo>
                  <a:pt x="34724" y="127321"/>
                </a:moveTo>
                <a:lnTo>
                  <a:pt x="393539" y="0"/>
                </a:lnTo>
                <a:lnTo>
                  <a:pt x="1620456" y="289367"/>
                </a:lnTo>
                <a:lnTo>
                  <a:pt x="1608881" y="902825"/>
                </a:lnTo>
                <a:lnTo>
                  <a:pt x="428263" y="763929"/>
                </a:lnTo>
                <a:lnTo>
                  <a:pt x="0" y="810227"/>
                </a:lnTo>
                <a:lnTo>
                  <a:pt x="34724" y="127321"/>
                </a:lnTo>
                <a:close/>
              </a:path>
            </a:pathLst>
          </a:custGeom>
          <a:solidFill>
            <a:srgbClr val="0070C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4838218" y="4097438"/>
            <a:ext cx="578734" cy="555585"/>
          </a:xfrm>
          <a:custGeom>
            <a:avLst/>
            <a:gdLst>
              <a:gd name="connsiteX0" fmla="*/ 0 w 578734"/>
              <a:gd name="connsiteY0" fmla="*/ 0 h 555585"/>
              <a:gd name="connsiteX1" fmla="*/ 578734 w 578734"/>
              <a:gd name="connsiteY1" fmla="*/ 150471 h 555585"/>
              <a:gd name="connsiteX2" fmla="*/ 578734 w 578734"/>
              <a:gd name="connsiteY2" fmla="*/ 555585 h 555585"/>
              <a:gd name="connsiteX3" fmla="*/ 0 w 578734"/>
              <a:gd name="connsiteY3" fmla="*/ 497711 h 555585"/>
              <a:gd name="connsiteX4" fmla="*/ 0 w 578734"/>
              <a:gd name="connsiteY4" fmla="*/ 0 h 55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8734" h="555585">
                <a:moveTo>
                  <a:pt x="0" y="0"/>
                </a:moveTo>
                <a:lnTo>
                  <a:pt x="578734" y="150471"/>
                </a:lnTo>
                <a:lnTo>
                  <a:pt x="578734" y="555585"/>
                </a:lnTo>
                <a:lnTo>
                  <a:pt x="0" y="497711"/>
                </a:lnTo>
                <a:lnTo>
                  <a:pt x="0" y="0"/>
                </a:lnTo>
                <a:close/>
              </a:path>
            </a:pathLst>
          </a:custGeom>
          <a:solidFill>
            <a:srgbClr val="00B05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804434" y="3436764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solid_container</a:t>
            </a:r>
            <a:r>
              <a:rPr kumimoji="1" lang="en-US" altLang="zh-TW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[1,</a:t>
            </a:r>
            <a:r>
              <a:rPr kumimoji="1" lang="zh-TW" alt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kumimoji="1" lang="en-US" altLang="zh-TW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TW" alt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0]</a:t>
            </a:r>
            <a:endParaRPr kumimoji="1" lang="zh-TW" altLang="en-US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4" name="直線箭頭接點 13"/>
          <p:cNvCxnSpPr/>
          <p:nvPr/>
        </p:nvCxnSpPr>
        <p:spPr>
          <a:xfrm flipH="1">
            <a:off x="5226664" y="3806096"/>
            <a:ext cx="722723" cy="32351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580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 smtClean="0"/>
              <a:t>You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initialize array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variables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in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C,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what’s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going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on?</a:t>
            </a:r>
            <a:endParaRPr kumimoji="1" lang="zh-TW" altLang="en-US" sz="4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6" y="2913321"/>
            <a:ext cx="9596852" cy="37745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89" y="1851099"/>
            <a:ext cx="7023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3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Array variable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your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memory</a:t>
            </a:r>
            <a:endParaRPr kumimoji="1"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294184"/>
              </p:ext>
            </p:extLst>
          </p:nvPr>
        </p:nvGraphicFramePr>
        <p:xfrm>
          <a:off x="946136" y="3424435"/>
          <a:ext cx="10407666" cy="665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715"/>
                <a:gridCol w="1446028"/>
                <a:gridCol w="1531088"/>
                <a:gridCol w="1871331"/>
                <a:gridCol w="1446028"/>
                <a:gridCol w="2103476"/>
              </a:tblGrid>
              <a:tr h="665018">
                <a:tc>
                  <a:txBody>
                    <a:bodyPr/>
                    <a:lstStyle/>
                    <a:p>
                      <a:pPr algn="ctr"/>
                      <a:r>
                        <a:rPr lang="mr-IN" altLang="zh-TW" sz="36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3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sz="3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TW" sz="3600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zh-TW" altLang="en-US" sz="3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3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TW" sz="36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sz="3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" name="直線箭頭接點 4"/>
          <p:cNvCxnSpPr/>
          <p:nvPr/>
        </p:nvCxnSpPr>
        <p:spPr>
          <a:xfrm flipV="1">
            <a:off x="4377335" y="4160369"/>
            <a:ext cx="0" cy="6325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4137991" y="4834011"/>
            <a:ext cx="3299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Index: 1 </a:t>
            </a:r>
            <a:r>
              <a:rPr kumimoji="1" lang="en-US" altLang="zh-TW" sz="2400" dirty="0" smtClean="0">
                <a:solidFill>
                  <a:srgbClr val="0070C0"/>
                </a:solidFill>
                <a:sym typeface="Wingdings"/>
              </a:rPr>
              <a:t> a[1]</a:t>
            </a:r>
            <a:endParaRPr kumimoji="1" lang="en-US" altLang="zh-TW" sz="2400" dirty="0" smtClean="0">
              <a:solidFill>
                <a:srgbClr val="0070C0"/>
              </a:solidFill>
            </a:endParaRPr>
          </a:p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Address</a:t>
            </a:r>
            <a:r>
              <a:rPr kumimoji="1" lang="en-US" altLang="zh-TW" sz="2400" dirty="0">
                <a:solidFill>
                  <a:srgbClr val="0070C0"/>
                </a:solidFill>
              </a:rPr>
              <a:t>: </a:t>
            </a:r>
            <a:r>
              <a:rPr kumimoji="1" lang="is-IS" altLang="zh-TW" sz="2400" b="1" dirty="0">
                <a:solidFill>
                  <a:srgbClr val="0070C0"/>
                </a:solidFill>
              </a:rPr>
              <a:t>0x7fffb76714a4</a:t>
            </a:r>
            <a:endParaRPr kumimoji="1" lang="zh-TW" altLang="en-US" sz="2400" b="1" dirty="0">
              <a:solidFill>
                <a:srgbClr val="0070C0"/>
              </a:solidFill>
            </a:endParaRPr>
          </a:p>
        </p:txBody>
      </p:sp>
      <p:sp>
        <p:nvSpPr>
          <p:cNvPr id="12" name="左大括弧 11"/>
          <p:cNvSpPr/>
          <p:nvPr/>
        </p:nvSpPr>
        <p:spPr>
          <a:xfrm rot="5400000">
            <a:off x="3494015" y="2448338"/>
            <a:ext cx="461947" cy="1485902"/>
          </a:xfrm>
          <a:prstGeom prst="leftBrace">
            <a:avLst>
              <a:gd name="adj1" fmla="val 7303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673971" y="2511578"/>
            <a:ext cx="1084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4 bytes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4" name="左大括弧 13"/>
          <p:cNvSpPr/>
          <p:nvPr/>
        </p:nvSpPr>
        <p:spPr>
          <a:xfrm rot="5400000">
            <a:off x="1501281" y="1887664"/>
            <a:ext cx="925610" cy="2035901"/>
          </a:xfrm>
          <a:prstGeom prst="leftBrace">
            <a:avLst>
              <a:gd name="adj1" fmla="val 30402"/>
              <a:gd name="adj2" fmla="val 18243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6" name="左大括弧 15"/>
          <p:cNvSpPr/>
          <p:nvPr/>
        </p:nvSpPr>
        <p:spPr>
          <a:xfrm rot="5400000">
            <a:off x="9855653" y="1925205"/>
            <a:ext cx="908023" cy="2088268"/>
          </a:xfrm>
          <a:prstGeom prst="leftBrace">
            <a:avLst>
              <a:gd name="adj1" fmla="val 73039"/>
              <a:gd name="adj2" fmla="val 74628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cxnSp>
        <p:nvCxnSpPr>
          <p:cNvPr id="19" name="直線箭頭接點 18"/>
          <p:cNvCxnSpPr/>
          <p:nvPr/>
        </p:nvCxnSpPr>
        <p:spPr>
          <a:xfrm flipV="1">
            <a:off x="2982037" y="4089453"/>
            <a:ext cx="0" cy="15755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2745702" y="5665008"/>
            <a:ext cx="36022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FF0000"/>
                </a:solidFill>
              </a:rPr>
              <a:t>Start point of array variable</a:t>
            </a:r>
          </a:p>
          <a:p>
            <a:r>
              <a:rPr kumimoji="1" lang="en-US" altLang="zh-TW" sz="2400" dirty="0" smtClean="0">
                <a:solidFill>
                  <a:srgbClr val="FF0000"/>
                </a:solidFill>
              </a:rPr>
              <a:t>name: </a:t>
            </a:r>
            <a:r>
              <a:rPr kumimoji="1" lang="en-US" altLang="zh-TW" sz="2400" b="1" dirty="0" smtClean="0">
                <a:solidFill>
                  <a:srgbClr val="FF0000"/>
                </a:solidFill>
              </a:rPr>
              <a:t>a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, Index: 0 </a:t>
            </a:r>
            <a:r>
              <a:rPr kumimoji="1" lang="en-US" altLang="zh-TW" sz="2400" dirty="0" smtClean="0">
                <a:solidFill>
                  <a:srgbClr val="FF0000"/>
                </a:solidFill>
                <a:sym typeface="Wingdings"/>
              </a:rPr>
              <a:t> a[0]</a:t>
            </a:r>
            <a:endParaRPr kumimoji="1" lang="en-US" altLang="zh-TW" sz="2400" dirty="0" smtClean="0">
              <a:solidFill>
                <a:srgbClr val="FF0000"/>
              </a:solidFill>
            </a:endParaRPr>
          </a:p>
          <a:p>
            <a:r>
              <a:rPr kumimoji="1" lang="en-US" altLang="zh-TW" sz="2400" dirty="0" smtClean="0">
                <a:solidFill>
                  <a:srgbClr val="FF0000"/>
                </a:solidFill>
              </a:rPr>
              <a:t>Address</a:t>
            </a:r>
            <a:r>
              <a:rPr kumimoji="1" lang="en-US" altLang="zh-TW" sz="2400" dirty="0">
                <a:solidFill>
                  <a:srgbClr val="FF0000"/>
                </a:solidFill>
              </a:rPr>
              <a:t>: </a:t>
            </a:r>
            <a:r>
              <a:rPr kumimoji="1" lang="is-IS" altLang="zh-TW" sz="2400" b="1" dirty="0">
                <a:solidFill>
                  <a:srgbClr val="FF0000"/>
                </a:solidFill>
              </a:rPr>
              <a:t>0x7fffb76714a0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811010" y="1768577"/>
            <a:ext cx="6677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B050"/>
                </a:solidFill>
              </a:rPr>
              <a:t>Other contents which we don’t know what they are.</a:t>
            </a:r>
            <a:endParaRPr kumimoji="1"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182948" y="2514314"/>
            <a:ext cx="1084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FF0000"/>
                </a:solidFill>
              </a:rPr>
              <a:t>4 bytes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左大括弧 19"/>
          <p:cNvSpPr/>
          <p:nvPr/>
        </p:nvSpPr>
        <p:spPr>
          <a:xfrm rot="5400000">
            <a:off x="4979915" y="2451059"/>
            <a:ext cx="461947" cy="1485902"/>
          </a:xfrm>
          <a:prstGeom prst="leftBrace">
            <a:avLst>
              <a:gd name="adj1" fmla="val 73039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sp>
        <p:nvSpPr>
          <p:cNvPr id="23" name="左大括弧 22"/>
          <p:cNvSpPr/>
          <p:nvPr/>
        </p:nvSpPr>
        <p:spPr>
          <a:xfrm rot="5400000">
            <a:off x="8291606" y="2471724"/>
            <a:ext cx="461947" cy="1485902"/>
          </a:xfrm>
          <a:prstGeom prst="leftBrace">
            <a:avLst>
              <a:gd name="adj1" fmla="val 73039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>
            <a:stCxn id="14" idx="1"/>
          </p:cNvCxnSpPr>
          <p:nvPr/>
        </p:nvCxnSpPr>
        <p:spPr>
          <a:xfrm flipV="1">
            <a:off x="2610628" y="2150880"/>
            <a:ext cx="371409" cy="29193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H="1" flipV="1">
            <a:off x="9265530" y="2168891"/>
            <a:ext cx="537689" cy="329935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7943173" y="2549798"/>
            <a:ext cx="1084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4 bytes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cxnSp>
        <p:nvCxnSpPr>
          <p:cNvPr id="26" name="直線箭頭接點 25"/>
          <p:cNvCxnSpPr/>
          <p:nvPr/>
        </p:nvCxnSpPr>
        <p:spPr>
          <a:xfrm flipV="1">
            <a:off x="7855159" y="4160369"/>
            <a:ext cx="0" cy="6325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7615815" y="4834011"/>
            <a:ext cx="3299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Index: 9 </a:t>
            </a:r>
            <a:r>
              <a:rPr kumimoji="1" lang="en-US" altLang="zh-TW" sz="2400" dirty="0" smtClean="0">
                <a:solidFill>
                  <a:srgbClr val="0070C0"/>
                </a:solidFill>
                <a:sym typeface="Wingdings"/>
              </a:rPr>
              <a:t> a[9]</a:t>
            </a:r>
            <a:endParaRPr kumimoji="1" lang="en-US" altLang="zh-TW" sz="2400" dirty="0" smtClean="0">
              <a:solidFill>
                <a:srgbClr val="0070C0"/>
              </a:solidFill>
            </a:endParaRPr>
          </a:p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Address</a:t>
            </a:r>
            <a:r>
              <a:rPr kumimoji="1" lang="en-US" altLang="zh-TW" sz="2400" dirty="0">
                <a:solidFill>
                  <a:srgbClr val="0070C0"/>
                </a:solidFill>
              </a:rPr>
              <a:t>: </a:t>
            </a:r>
            <a:r>
              <a:rPr kumimoji="1" lang="is-IS" altLang="zh-TW" sz="2400" dirty="0">
                <a:solidFill>
                  <a:srgbClr val="0070C0"/>
                </a:solidFill>
              </a:rPr>
              <a:t>0x7fffb76714c4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28" name="左大括弧 27"/>
          <p:cNvSpPr/>
          <p:nvPr/>
        </p:nvSpPr>
        <p:spPr>
          <a:xfrm rot="5400000">
            <a:off x="6646032" y="2279470"/>
            <a:ext cx="454450" cy="1831141"/>
          </a:xfrm>
          <a:prstGeom prst="leftBrace">
            <a:avLst>
              <a:gd name="adj1" fmla="val 73039"/>
              <a:gd name="adj2" fmla="val 50000"/>
            </a:avLst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871026" y="2232947"/>
            <a:ext cx="1984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400" dirty="0" smtClean="0"/>
              <a:t>Other integers</a:t>
            </a:r>
          </a:p>
          <a:p>
            <a:pPr algn="ctr"/>
            <a:r>
              <a:rPr kumimoji="1" lang="en-US" altLang="zh-TW" sz="2400" dirty="0" smtClean="0"/>
              <a:t>In array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78322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 smtClean="0"/>
              <a:t>Of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course,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we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can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store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a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char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array</a:t>
            </a:r>
            <a:r>
              <a:rPr kumimoji="1" lang="zh-TW" altLang="en-US" sz="4000" dirty="0"/>
              <a:t> </a:t>
            </a:r>
            <a:r>
              <a:rPr kumimoji="1" lang="en-US" altLang="zh-TW" sz="4000" dirty="0" smtClean="0"/>
              <a:t>as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a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string</a:t>
            </a:r>
            <a:endParaRPr kumimoji="1" lang="zh-TW" altLang="en-US" sz="4000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8712191"/>
              </p:ext>
            </p:extLst>
          </p:nvPr>
        </p:nvGraphicFramePr>
        <p:xfrm>
          <a:off x="946136" y="3424435"/>
          <a:ext cx="10407666" cy="665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715"/>
                <a:gridCol w="1446028"/>
                <a:gridCol w="1531088"/>
                <a:gridCol w="1871331"/>
                <a:gridCol w="1446028"/>
                <a:gridCol w="2103476"/>
              </a:tblGrid>
              <a:tr h="665018">
                <a:tc>
                  <a:txBody>
                    <a:bodyPr/>
                    <a:lstStyle/>
                    <a:p>
                      <a:pPr algn="ctr"/>
                      <a:r>
                        <a:rPr lang="mr-IN" altLang="zh-TW" sz="36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 smtClean="0">
                          <a:solidFill>
                            <a:srgbClr val="FF0000"/>
                          </a:solidFill>
                        </a:rPr>
                        <a:t>‘h’</a:t>
                      </a:r>
                      <a:endParaRPr lang="zh-TW" altLang="en-US" sz="3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 smtClean="0">
                          <a:solidFill>
                            <a:srgbClr val="FF0000"/>
                          </a:solidFill>
                        </a:rPr>
                        <a:t>‘e’</a:t>
                      </a:r>
                      <a:endParaRPr lang="zh-TW" altLang="en-US" sz="3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TW" sz="3600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zh-TW" altLang="en-US" sz="3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 smtClean="0">
                          <a:solidFill>
                            <a:srgbClr val="FF0000"/>
                          </a:solidFill>
                        </a:rPr>
                        <a:t>‘\0’</a:t>
                      </a:r>
                      <a:endParaRPr lang="zh-TW" altLang="en-US" sz="3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TW" sz="36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sz="3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" name="直線箭頭接點 4"/>
          <p:cNvCxnSpPr/>
          <p:nvPr/>
        </p:nvCxnSpPr>
        <p:spPr>
          <a:xfrm flipV="1">
            <a:off x="4377335" y="4160369"/>
            <a:ext cx="0" cy="6325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4137991" y="4834011"/>
            <a:ext cx="3299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Index: 1 </a:t>
            </a:r>
            <a:r>
              <a:rPr kumimoji="1" lang="en-US" altLang="zh-TW" sz="2400" dirty="0" smtClean="0">
                <a:solidFill>
                  <a:srgbClr val="0070C0"/>
                </a:solidFill>
                <a:sym typeface="Wingdings"/>
              </a:rPr>
              <a:t> a[1]</a:t>
            </a:r>
            <a:endParaRPr kumimoji="1" lang="en-US" altLang="zh-TW" sz="2400" dirty="0" smtClean="0">
              <a:solidFill>
                <a:srgbClr val="0070C0"/>
              </a:solidFill>
            </a:endParaRPr>
          </a:p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Address</a:t>
            </a:r>
            <a:r>
              <a:rPr kumimoji="1" lang="en-US" altLang="zh-TW" sz="2400" dirty="0">
                <a:solidFill>
                  <a:srgbClr val="0070C0"/>
                </a:solidFill>
              </a:rPr>
              <a:t>: </a:t>
            </a:r>
            <a:r>
              <a:rPr kumimoji="1" lang="is-IS" altLang="zh-TW" sz="2400" b="1" dirty="0" smtClean="0">
                <a:solidFill>
                  <a:srgbClr val="0070C0"/>
                </a:solidFill>
              </a:rPr>
              <a:t>0x7fffb76714a</a:t>
            </a:r>
            <a:r>
              <a:rPr kumimoji="1" lang="en-US" altLang="zh-TW" sz="2400" b="1" dirty="0" smtClean="0">
                <a:solidFill>
                  <a:srgbClr val="0070C0"/>
                </a:solidFill>
              </a:rPr>
              <a:t>1</a:t>
            </a:r>
            <a:endParaRPr kumimoji="1" lang="zh-TW" altLang="en-US" sz="2400" b="1" dirty="0">
              <a:solidFill>
                <a:srgbClr val="0070C0"/>
              </a:solidFill>
            </a:endParaRPr>
          </a:p>
        </p:txBody>
      </p:sp>
      <p:sp>
        <p:nvSpPr>
          <p:cNvPr id="12" name="左大括弧 11"/>
          <p:cNvSpPr/>
          <p:nvPr/>
        </p:nvSpPr>
        <p:spPr>
          <a:xfrm rot="5400000">
            <a:off x="3494015" y="2448338"/>
            <a:ext cx="461947" cy="1485902"/>
          </a:xfrm>
          <a:prstGeom prst="leftBrace">
            <a:avLst>
              <a:gd name="adj1" fmla="val 7303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673971" y="2511578"/>
            <a:ext cx="963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0070C0"/>
                </a:solidFill>
              </a:rPr>
              <a:t>1</a:t>
            </a:r>
            <a:r>
              <a:rPr kumimoji="1" lang="en-US" altLang="zh-TW" sz="2400" dirty="0" smtClean="0">
                <a:solidFill>
                  <a:srgbClr val="0070C0"/>
                </a:solidFill>
              </a:rPr>
              <a:t> byte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4" name="左大括弧 13"/>
          <p:cNvSpPr/>
          <p:nvPr/>
        </p:nvSpPr>
        <p:spPr>
          <a:xfrm rot="5400000">
            <a:off x="1501281" y="1887664"/>
            <a:ext cx="925610" cy="2035901"/>
          </a:xfrm>
          <a:prstGeom prst="leftBrace">
            <a:avLst>
              <a:gd name="adj1" fmla="val 30402"/>
              <a:gd name="adj2" fmla="val 18243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6" name="左大括弧 15"/>
          <p:cNvSpPr/>
          <p:nvPr/>
        </p:nvSpPr>
        <p:spPr>
          <a:xfrm rot="5400000">
            <a:off x="9855653" y="1925205"/>
            <a:ext cx="908023" cy="2088268"/>
          </a:xfrm>
          <a:prstGeom prst="leftBrace">
            <a:avLst>
              <a:gd name="adj1" fmla="val 73039"/>
              <a:gd name="adj2" fmla="val 74628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cxnSp>
        <p:nvCxnSpPr>
          <p:cNvPr id="19" name="直線箭頭接點 18"/>
          <p:cNvCxnSpPr/>
          <p:nvPr/>
        </p:nvCxnSpPr>
        <p:spPr>
          <a:xfrm flipV="1">
            <a:off x="2982037" y="4089453"/>
            <a:ext cx="0" cy="15755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2745702" y="5665008"/>
            <a:ext cx="36022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FF0000"/>
                </a:solidFill>
              </a:rPr>
              <a:t>Start point of array variable</a:t>
            </a:r>
          </a:p>
          <a:p>
            <a:r>
              <a:rPr kumimoji="1" lang="en-US" altLang="zh-TW" sz="2400" dirty="0" smtClean="0">
                <a:solidFill>
                  <a:srgbClr val="FF0000"/>
                </a:solidFill>
              </a:rPr>
              <a:t>name: </a:t>
            </a:r>
            <a:r>
              <a:rPr kumimoji="1" lang="en-US" altLang="zh-TW" sz="2400" b="1" dirty="0" smtClean="0">
                <a:solidFill>
                  <a:srgbClr val="FF0000"/>
                </a:solidFill>
              </a:rPr>
              <a:t>a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, Index: 0 </a:t>
            </a:r>
            <a:r>
              <a:rPr kumimoji="1" lang="en-US" altLang="zh-TW" sz="2400" dirty="0" smtClean="0">
                <a:solidFill>
                  <a:srgbClr val="FF0000"/>
                </a:solidFill>
                <a:sym typeface="Wingdings"/>
              </a:rPr>
              <a:t> a[0]</a:t>
            </a:r>
            <a:endParaRPr kumimoji="1" lang="en-US" altLang="zh-TW" sz="2400" dirty="0" smtClean="0">
              <a:solidFill>
                <a:srgbClr val="FF0000"/>
              </a:solidFill>
            </a:endParaRPr>
          </a:p>
          <a:p>
            <a:r>
              <a:rPr kumimoji="1" lang="en-US" altLang="zh-TW" sz="2400" dirty="0" smtClean="0">
                <a:solidFill>
                  <a:srgbClr val="FF0000"/>
                </a:solidFill>
              </a:rPr>
              <a:t>Address</a:t>
            </a:r>
            <a:r>
              <a:rPr kumimoji="1" lang="en-US" altLang="zh-TW" sz="2400" dirty="0">
                <a:solidFill>
                  <a:srgbClr val="FF0000"/>
                </a:solidFill>
              </a:rPr>
              <a:t>: </a:t>
            </a:r>
            <a:r>
              <a:rPr kumimoji="1" lang="is-IS" altLang="zh-TW" sz="2400" b="1" dirty="0">
                <a:solidFill>
                  <a:srgbClr val="FF0000"/>
                </a:solidFill>
              </a:rPr>
              <a:t>0x7fffb76714a0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811010" y="1768577"/>
            <a:ext cx="6677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B050"/>
                </a:solidFill>
              </a:rPr>
              <a:t>Other contents which we don’t know what they are.</a:t>
            </a:r>
            <a:endParaRPr kumimoji="1"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182948" y="2514314"/>
            <a:ext cx="963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1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 byte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左大括弧 19"/>
          <p:cNvSpPr/>
          <p:nvPr/>
        </p:nvSpPr>
        <p:spPr>
          <a:xfrm rot="5400000">
            <a:off x="4979915" y="2451059"/>
            <a:ext cx="461947" cy="1485902"/>
          </a:xfrm>
          <a:prstGeom prst="leftBrace">
            <a:avLst>
              <a:gd name="adj1" fmla="val 73039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sp>
        <p:nvSpPr>
          <p:cNvPr id="23" name="左大括弧 22"/>
          <p:cNvSpPr/>
          <p:nvPr/>
        </p:nvSpPr>
        <p:spPr>
          <a:xfrm rot="5400000">
            <a:off x="8291606" y="2471724"/>
            <a:ext cx="461947" cy="1485902"/>
          </a:xfrm>
          <a:prstGeom prst="leftBrace">
            <a:avLst>
              <a:gd name="adj1" fmla="val 73039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>
            <a:stCxn id="14" idx="1"/>
          </p:cNvCxnSpPr>
          <p:nvPr/>
        </p:nvCxnSpPr>
        <p:spPr>
          <a:xfrm flipV="1">
            <a:off x="2610628" y="2150880"/>
            <a:ext cx="371409" cy="29193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H="1" flipV="1">
            <a:off x="9265530" y="2168891"/>
            <a:ext cx="537689" cy="329935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7943173" y="2549798"/>
            <a:ext cx="963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1</a:t>
            </a:r>
            <a:r>
              <a:rPr kumimoji="1" lang="zh-TW" altLang="en-US" sz="2400" dirty="0" smtClean="0">
                <a:solidFill>
                  <a:srgbClr val="0070C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0070C0"/>
                </a:solidFill>
              </a:rPr>
              <a:t>byte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cxnSp>
        <p:nvCxnSpPr>
          <p:cNvPr id="26" name="直線箭頭接點 25"/>
          <p:cNvCxnSpPr/>
          <p:nvPr/>
        </p:nvCxnSpPr>
        <p:spPr>
          <a:xfrm flipV="1">
            <a:off x="7855159" y="4160369"/>
            <a:ext cx="0" cy="6325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7615815" y="4834011"/>
            <a:ext cx="329942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Index: 9 </a:t>
            </a:r>
            <a:r>
              <a:rPr kumimoji="1" lang="en-US" altLang="zh-TW" sz="2400" dirty="0" smtClean="0">
                <a:solidFill>
                  <a:srgbClr val="0070C0"/>
                </a:solidFill>
                <a:sym typeface="Wingdings"/>
              </a:rPr>
              <a:t> a[9]</a:t>
            </a:r>
            <a:endParaRPr kumimoji="1" lang="en-US" altLang="zh-TW" sz="2400" dirty="0" smtClean="0">
              <a:solidFill>
                <a:srgbClr val="0070C0"/>
              </a:solidFill>
            </a:endParaRPr>
          </a:p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Address</a:t>
            </a:r>
            <a:r>
              <a:rPr kumimoji="1" lang="en-US" altLang="zh-TW" sz="2400" dirty="0">
                <a:solidFill>
                  <a:srgbClr val="0070C0"/>
                </a:solidFill>
              </a:rPr>
              <a:t>: </a:t>
            </a:r>
            <a:r>
              <a:rPr kumimoji="1" lang="is-IS" altLang="zh-TW" sz="2400" dirty="0" smtClean="0">
                <a:solidFill>
                  <a:srgbClr val="0070C0"/>
                </a:solidFill>
              </a:rPr>
              <a:t>0x7fffb76714</a:t>
            </a:r>
            <a:r>
              <a:rPr kumimoji="1" lang="en-US" altLang="zh-TW" sz="2400" dirty="0" smtClean="0">
                <a:solidFill>
                  <a:srgbClr val="0070C0"/>
                </a:solidFill>
              </a:rPr>
              <a:t>a9</a:t>
            </a:r>
          </a:p>
          <a:p>
            <a:r>
              <a:rPr kumimoji="1" lang="en-US" altLang="zh-TW" sz="2800" dirty="0" smtClean="0"/>
              <a:t>’\0’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is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a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null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character</a:t>
            </a:r>
            <a:endParaRPr kumimoji="1" lang="zh-TW" altLang="en-US" sz="2800" dirty="0"/>
          </a:p>
        </p:txBody>
      </p:sp>
      <p:sp>
        <p:nvSpPr>
          <p:cNvPr id="28" name="左大括弧 27"/>
          <p:cNvSpPr/>
          <p:nvPr/>
        </p:nvSpPr>
        <p:spPr>
          <a:xfrm rot="5400000">
            <a:off x="6646032" y="2279470"/>
            <a:ext cx="454450" cy="1831141"/>
          </a:xfrm>
          <a:prstGeom prst="leftBrace">
            <a:avLst>
              <a:gd name="adj1" fmla="val 73039"/>
              <a:gd name="adj2" fmla="val 50000"/>
            </a:avLst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724832" y="2232947"/>
            <a:ext cx="2276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400" dirty="0" smtClean="0"/>
              <a:t>Other characters</a:t>
            </a:r>
          </a:p>
          <a:p>
            <a:pPr algn="ctr"/>
            <a:r>
              <a:rPr kumimoji="1" lang="en-US" altLang="zh-TW" sz="2400" dirty="0" smtClean="0"/>
              <a:t>In array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12957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Review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(topic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week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important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other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topic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</a:t>
            </a:r>
            <a:r>
              <a:rPr kumimoji="1" lang="en-US" altLang="zh-TW" b="1" dirty="0" smtClean="0"/>
              <a:t>pointer</a:t>
            </a:r>
            <a:r>
              <a:rPr kumimoji="1" lang="en-US" altLang="zh-TW" dirty="0" smtClean="0"/>
              <a:t>)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How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variable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exist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your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program?</a:t>
            </a:r>
          </a:p>
          <a:p>
            <a:pPr lvl="1"/>
            <a:r>
              <a:rPr kumimoji="1" lang="en-US" altLang="zh-TW" dirty="0" smtClean="0"/>
              <a:t>How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array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work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your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program?</a:t>
            </a:r>
          </a:p>
          <a:p>
            <a:r>
              <a:rPr kumimoji="1" lang="en-US" altLang="zh-TW" dirty="0" smtClean="0"/>
              <a:t> Learn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Python</a:t>
            </a:r>
          </a:p>
          <a:p>
            <a:pPr lvl="1"/>
            <a:r>
              <a:rPr kumimoji="1" lang="en-US" altLang="zh-TW" dirty="0" smtClean="0"/>
              <a:t>List</a:t>
            </a:r>
            <a:endParaRPr kumimoji="1" lang="en-US" altLang="zh-TW" dirty="0"/>
          </a:p>
          <a:p>
            <a:pPr lvl="1"/>
            <a:r>
              <a:rPr kumimoji="1" lang="en-US" altLang="zh-TW" dirty="0" smtClean="0"/>
              <a:t>Tuple</a:t>
            </a:r>
            <a:endParaRPr kumimoji="1" lang="en-US" altLang="zh-TW" dirty="0"/>
          </a:p>
          <a:p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38756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 smtClean="0"/>
              <a:t>Of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course,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we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can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store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a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char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array</a:t>
            </a:r>
            <a:r>
              <a:rPr kumimoji="1" lang="zh-TW" altLang="en-US" sz="4000" dirty="0"/>
              <a:t> </a:t>
            </a:r>
            <a:r>
              <a:rPr kumimoji="1" lang="en-US" altLang="zh-TW" sz="4000" dirty="0" smtClean="0"/>
              <a:t>as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a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string</a:t>
            </a:r>
            <a:endParaRPr kumimoji="1" lang="zh-TW" altLang="en-US" sz="4000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46136" y="3424435"/>
          <a:ext cx="10407666" cy="665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715"/>
                <a:gridCol w="1446028"/>
                <a:gridCol w="1531088"/>
                <a:gridCol w="1871331"/>
                <a:gridCol w="1446028"/>
                <a:gridCol w="2103476"/>
              </a:tblGrid>
              <a:tr h="665018">
                <a:tc>
                  <a:txBody>
                    <a:bodyPr/>
                    <a:lstStyle/>
                    <a:p>
                      <a:pPr algn="ctr"/>
                      <a:r>
                        <a:rPr lang="mr-IN" altLang="zh-TW" sz="36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 smtClean="0">
                          <a:solidFill>
                            <a:srgbClr val="FF0000"/>
                          </a:solidFill>
                        </a:rPr>
                        <a:t>‘h’</a:t>
                      </a:r>
                      <a:endParaRPr lang="zh-TW" altLang="en-US" sz="3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 smtClean="0">
                          <a:solidFill>
                            <a:srgbClr val="FF0000"/>
                          </a:solidFill>
                        </a:rPr>
                        <a:t>‘e’</a:t>
                      </a:r>
                      <a:endParaRPr lang="zh-TW" altLang="en-US" sz="3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TW" sz="3600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zh-TW" altLang="en-US" sz="3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 smtClean="0">
                          <a:solidFill>
                            <a:srgbClr val="FF0000"/>
                          </a:solidFill>
                        </a:rPr>
                        <a:t>‘\0’</a:t>
                      </a:r>
                      <a:endParaRPr lang="zh-TW" altLang="en-US" sz="3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TW" sz="36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sz="3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" name="直線箭頭接點 4"/>
          <p:cNvCxnSpPr/>
          <p:nvPr/>
        </p:nvCxnSpPr>
        <p:spPr>
          <a:xfrm flipV="1">
            <a:off x="4377335" y="4160369"/>
            <a:ext cx="0" cy="6325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4137991" y="4834011"/>
            <a:ext cx="3299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Index: 1 </a:t>
            </a:r>
            <a:r>
              <a:rPr kumimoji="1" lang="en-US" altLang="zh-TW" sz="2400" dirty="0" smtClean="0">
                <a:solidFill>
                  <a:srgbClr val="0070C0"/>
                </a:solidFill>
                <a:sym typeface="Wingdings"/>
              </a:rPr>
              <a:t> a[1]</a:t>
            </a:r>
            <a:endParaRPr kumimoji="1" lang="en-US" altLang="zh-TW" sz="2400" dirty="0" smtClean="0">
              <a:solidFill>
                <a:srgbClr val="0070C0"/>
              </a:solidFill>
            </a:endParaRPr>
          </a:p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Address</a:t>
            </a:r>
            <a:r>
              <a:rPr kumimoji="1" lang="en-US" altLang="zh-TW" sz="2400" dirty="0">
                <a:solidFill>
                  <a:srgbClr val="0070C0"/>
                </a:solidFill>
              </a:rPr>
              <a:t>: </a:t>
            </a:r>
            <a:r>
              <a:rPr kumimoji="1" lang="is-IS" altLang="zh-TW" sz="2400" b="1" dirty="0" smtClean="0">
                <a:solidFill>
                  <a:srgbClr val="0070C0"/>
                </a:solidFill>
              </a:rPr>
              <a:t>0x7fffb76714a</a:t>
            </a:r>
            <a:r>
              <a:rPr kumimoji="1" lang="en-US" altLang="zh-TW" sz="2400" b="1" dirty="0" smtClean="0">
                <a:solidFill>
                  <a:srgbClr val="0070C0"/>
                </a:solidFill>
              </a:rPr>
              <a:t>1</a:t>
            </a:r>
            <a:endParaRPr kumimoji="1" lang="zh-TW" altLang="en-US" sz="2400" b="1" dirty="0">
              <a:solidFill>
                <a:srgbClr val="0070C0"/>
              </a:solidFill>
            </a:endParaRPr>
          </a:p>
        </p:txBody>
      </p:sp>
      <p:sp>
        <p:nvSpPr>
          <p:cNvPr id="12" name="左大括弧 11"/>
          <p:cNvSpPr/>
          <p:nvPr/>
        </p:nvSpPr>
        <p:spPr>
          <a:xfrm rot="5400000">
            <a:off x="3494015" y="2448338"/>
            <a:ext cx="461947" cy="1485902"/>
          </a:xfrm>
          <a:prstGeom prst="leftBrace">
            <a:avLst>
              <a:gd name="adj1" fmla="val 7303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673971" y="2511578"/>
            <a:ext cx="963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0070C0"/>
                </a:solidFill>
              </a:rPr>
              <a:t>1</a:t>
            </a:r>
            <a:r>
              <a:rPr kumimoji="1" lang="en-US" altLang="zh-TW" sz="2400" dirty="0" smtClean="0">
                <a:solidFill>
                  <a:srgbClr val="0070C0"/>
                </a:solidFill>
              </a:rPr>
              <a:t> byte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4" name="左大括弧 13"/>
          <p:cNvSpPr/>
          <p:nvPr/>
        </p:nvSpPr>
        <p:spPr>
          <a:xfrm rot="5400000">
            <a:off x="1501281" y="1887664"/>
            <a:ext cx="925610" cy="2035901"/>
          </a:xfrm>
          <a:prstGeom prst="leftBrace">
            <a:avLst>
              <a:gd name="adj1" fmla="val 30402"/>
              <a:gd name="adj2" fmla="val 18243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6" name="左大括弧 15"/>
          <p:cNvSpPr/>
          <p:nvPr/>
        </p:nvSpPr>
        <p:spPr>
          <a:xfrm rot="5400000">
            <a:off x="9855653" y="1925205"/>
            <a:ext cx="908023" cy="2088268"/>
          </a:xfrm>
          <a:prstGeom prst="leftBrace">
            <a:avLst>
              <a:gd name="adj1" fmla="val 73039"/>
              <a:gd name="adj2" fmla="val 74628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cxnSp>
        <p:nvCxnSpPr>
          <p:cNvPr id="19" name="直線箭頭接點 18"/>
          <p:cNvCxnSpPr/>
          <p:nvPr/>
        </p:nvCxnSpPr>
        <p:spPr>
          <a:xfrm flipV="1">
            <a:off x="2982037" y="4089453"/>
            <a:ext cx="0" cy="15755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2745702" y="5665008"/>
            <a:ext cx="36022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FF0000"/>
                </a:solidFill>
              </a:rPr>
              <a:t>Start point of array variable</a:t>
            </a:r>
          </a:p>
          <a:p>
            <a:r>
              <a:rPr kumimoji="1" lang="en-US" altLang="zh-TW" sz="2400" dirty="0" smtClean="0">
                <a:solidFill>
                  <a:srgbClr val="FF0000"/>
                </a:solidFill>
              </a:rPr>
              <a:t>name: </a:t>
            </a:r>
            <a:r>
              <a:rPr kumimoji="1" lang="en-US" altLang="zh-TW" sz="2400" b="1" dirty="0" smtClean="0">
                <a:solidFill>
                  <a:srgbClr val="FF0000"/>
                </a:solidFill>
              </a:rPr>
              <a:t>a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, Index: 0 </a:t>
            </a:r>
            <a:r>
              <a:rPr kumimoji="1" lang="en-US" altLang="zh-TW" sz="2400" dirty="0" smtClean="0">
                <a:solidFill>
                  <a:srgbClr val="FF0000"/>
                </a:solidFill>
                <a:sym typeface="Wingdings"/>
              </a:rPr>
              <a:t> a[0]</a:t>
            </a:r>
            <a:endParaRPr kumimoji="1" lang="en-US" altLang="zh-TW" sz="2400" dirty="0" smtClean="0">
              <a:solidFill>
                <a:srgbClr val="FF0000"/>
              </a:solidFill>
            </a:endParaRPr>
          </a:p>
          <a:p>
            <a:r>
              <a:rPr kumimoji="1" lang="en-US" altLang="zh-TW" sz="2400" dirty="0" smtClean="0">
                <a:solidFill>
                  <a:srgbClr val="FF0000"/>
                </a:solidFill>
              </a:rPr>
              <a:t>Address</a:t>
            </a:r>
            <a:r>
              <a:rPr kumimoji="1" lang="en-US" altLang="zh-TW" sz="2400" dirty="0">
                <a:solidFill>
                  <a:srgbClr val="FF0000"/>
                </a:solidFill>
              </a:rPr>
              <a:t>: </a:t>
            </a:r>
            <a:r>
              <a:rPr kumimoji="1" lang="is-IS" altLang="zh-TW" sz="2400" b="1" dirty="0">
                <a:solidFill>
                  <a:srgbClr val="FF0000"/>
                </a:solidFill>
              </a:rPr>
              <a:t>0x7fffb76714a0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811010" y="1768577"/>
            <a:ext cx="6677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B050"/>
                </a:solidFill>
              </a:rPr>
              <a:t>Other contents which we don’t know what they are.</a:t>
            </a:r>
            <a:endParaRPr kumimoji="1"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182948" y="2514314"/>
            <a:ext cx="963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1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 byte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左大括弧 19"/>
          <p:cNvSpPr/>
          <p:nvPr/>
        </p:nvSpPr>
        <p:spPr>
          <a:xfrm rot="5400000">
            <a:off x="4979915" y="2451059"/>
            <a:ext cx="461947" cy="1485902"/>
          </a:xfrm>
          <a:prstGeom prst="leftBrace">
            <a:avLst>
              <a:gd name="adj1" fmla="val 73039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sp>
        <p:nvSpPr>
          <p:cNvPr id="23" name="左大括弧 22"/>
          <p:cNvSpPr/>
          <p:nvPr/>
        </p:nvSpPr>
        <p:spPr>
          <a:xfrm rot="5400000">
            <a:off x="8291606" y="2471724"/>
            <a:ext cx="461947" cy="1485902"/>
          </a:xfrm>
          <a:prstGeom prst="leftBrace">
            <a:avLst>
              <a:gd name="adj1" fmla="val 73039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>
            <a:stCxn id="14" idx="1"/>
          </p:cNvCxnSpPr>
          <p:nvPr/>
        </p:nvCxnSpPr>
        <p:spPr>
          <a:xfrm flipV="1">
            <a:off x="2610628" y="2150880"/>
            <a:ext cx="371409" cy="29193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H="1" flipV="1">
            <a:off x="9265530" y="2168891"/>
            <a:ext cx="537689" cy="329935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7943173" y="2549798"/>
            <a:ext cx="963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1</a:t>
            </a:r>
            <a:r>
              <a:rPr kumimoji="1" lang="zh-TW" altLang="en-US" sz="2400" dirty="0" smtClean="0">
                <a:solidFill>
                  <a:srgbClr val="0070C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0070C0"/>
                </a:solidFill>
              </a:rPr>
              <a:t>byte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cxnSp>
        <p:nvCxnSpPr>
          <p:cNvPr id="26" name="直線箭頭接點 25"/>
          <p:cNvCxnSpPr/>
          <p:nvPr/>
        </p:nvCxnSpPr>
        <p:spPr>
          <a:xfrm flipV="1">
            <a:off x="7855159" y="4160369"/>
            <a:ext cx="0" cy="6325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7615815" y="4834011"/>
            <a:ext cx="329942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Index: 9 </a:t>
            </a:r>
            <a:r>
              <a:rPr kumimoji="1" lang="en-US" altLang="zh-TW" sz="2400" dirty="0" smtClean="0">
                <a:solidFill>
                  <a:srgbClr val="0070C0"/>
                </a:solidFill>
                <a:sym typeface="Wingdings"/>
              </a:rPr>
              <a:t> a[9]</a:t>
            </a:r>
            <a:endParaRPr kumimoji="1" lang="en-US" altLang="zh-TW" sz="2400" dirty="0" smtClean="0">
              <a:solidFill>
                <a:srgbClr val="0070C0"/>
              </a:solidFill>
            </a:endParaRPr>
          </a:p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Address</a:t>
            </a:r>
            <a:r>
              <a:rPr kumimoji="1" lang="en-US" altLang="zh-TW" sz="2400" dirty="0">
                <a:solidFill>
                  <a:srgbClr val="0070C0"/>
                </a:solidFill>
              </a:rPr>
              <a:t>: </a:t>
            </a:r>
            <a:r>
              <a:rPr kumimoji="1" lang="is-IS" altLang="zh-TW" sz="2400" dirty="0" smtClean="0">
                <a:solidFill>
                  <a:srgbClr val="0070C0"/>
                </a:solidFill>
              </a:rPr>
              <a:t>0x7fffb76714</a:t>
            </a:r>
            <a:r>
              <a:rPr kumimoji="1" lang="en-US" altLang="zh-TW" sz="2400" dirty="0" smtClean="0">
                <a:solidFill>
                  <a:srgbClr val="0070C0"/>
                </a:solidFill>
              </a:rPr>
              <a:t>a9</a:t>
            </a:r>
          </a:p>
          <a:p>
            <a:r>
              <a:rPr kumimoji="1" lang="en-US" altLang="zh-TW" sz="2800" dirty="0" smtClean="0"/>
              <a:t>’\0’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is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a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null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character</a:t>
            </a:r>
            <a:endParaRPr kumimoji="1" lang="zh-TW" altLang="en-US" sz="2800" dirty="0"/>
          </a:p>
        </p:txBody>
      </p:sp>
      <p:sp>
        <p:nvSpPr>
          <p:cNvPr id="28" name="左大括弧 27"/>
          <p:cNvSpPr/>
          <p:nvPr/>
        </p:nvSpPr>
        <p:spPr>
          <a:xfrm rot="5400000">
            <a:off x="6646032" y="2279470"/>
            <a:ext cx="454450" cy="1831141"/>
          </a:xfrm>
          <a:prstGeom prst="leftBrace">
            <a:avLst>
              <a:gd name="adj1" fmla="val 73039"/>
              <a:gd name="adj2" fmla="val 50000"/>
            </a:avLst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724832" y="2232947"/>
            <a:ext cx="2276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400" dirty="0" smtClean="0"/>
              <a:t>Other characters</a:t>
            </a:r>
          </a:p>
          <a:p>
            <a:pPr algn="ctr"/>
            <a:r>
              <a:rPr kumimoji="1" lang="en-US" altLang="zh-TW" sz="2400" dirty="0" smtClean="0"/>
              <a:t>In array</a:t>
            </a:r>
            <a:endParaRPr kumimoji="1" lang="zh-TW" altLang="en-US" sz="2400" dirty="0"/>
          </a:p>
        </p:txBody>
      </p:sp>
      <p:sp>
        <p:nvSpPr>
          <p:cNvPr id="3" name="圓角矩形 2"/>
          <p:cNvSpPr/>
          <p:nvPr/>
        </p:nvSpPr>
        <p:spPr>
          <a:xfrm>
            <a:off x="838200" y="1806808"/>
            <a:ext cx="10515599" cy="5051191"/>
          </a:xfrm>
          <a:prstGeom prst="roundRect">
            <a:avLst>
              <a:gd name="adj" fmla="val 10773"/>
            </a:avLst>
          </a:prstGeom>
          <a:solidFill>
            <a:schemeClr val="bg1">
              <a:alpha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str1[]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‘h’,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‘e’,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‘l’,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‘l’,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‘o’,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‘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‘,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kumimoji="1" lang="en-US" altLang="zh-TW" sz="2800" dirty="0" smtClean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zh-TW" altLang="en-US" sz="2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      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‘w’,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‘o’,</a:t>
            </a:r>
            <a:r>
              <a:rPr kumimoji="1" lang="zh-TW" altLang="en-US" sz="2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‘r’,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‘l’,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‘d’,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‘\0’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str2[]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“hello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world”;</a:t>
            </a:r>
          </a:p>
          <a:p>
            <a:endParaRPr kumimoji="1" lang="en-US" altLang="zh-TW" sz="28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Basically,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str1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and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str2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are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the</a:t>
            </a:r>
            <a:r>
              <a:rPr kumimoji="1" lang="zh-TW" altLang="en-US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same.</a:t>
            </a:r>
            <a:endParaRPr kumimoji="1" lang="zh-TW" altLang="en-US" sz="28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23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35926" y="2254102"/>
            <a:ext cx="3616806" cy="270673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PingFang TC" charset="-120"/>
                <a:ea typeface="PingFang TC" charset="-120"/>
                <a:cs typeface="PingFang TC" charset="-120"/>
              </a:rPr>
              <a:t>“</a:t>
            </a:r>
            <a:r>
              <a:rPr lang="zh-TW" altLang="en-US" sz="3200" dirty="0" smtClean="0">
                <a:latin typeface="PingFang TC" charset="-120"/>
                <a:ea typeface="PingFang TC" charset="-120"/>
                <a:cs typeface="PingFang TC" charset="-120"/>
              </a:rPr>
              <a:t>安西教練！</a:t>
            </a:r>
            <a:r>
              <a:rPr lang="en-US" altLang="zh-TW" sz="3200" dirty="0" smtClean="0">
                <a:latin typeface="PingFang TC" charset="-120"/>
                <a:ea typeface="PingFang TC" charset="-120"/>
                <a:cs typeface="PingFang TC" charset="-120"/>
              </a:rPr>
              <a:t/>
            </a:r>
            <a:br>
              <a:rPr lang="en-US" altLang="zh-TW" sz="3200" dirty="0" smtClean="0">
                <a:latin typeface="PingFang TC" charset="-120"/>
                <a:ea typeface="PingFang TC" charset="-120"/>
                <a:cs typeface="PingFang TC" charset="-120"/>
              </a:rPr>
            </a:br>
            <a:r>
              <a:rPr lang="en-US" altLang="zh-TW" sz="3200" dirty="0">
                <a:latin typeface="PingFang TC" charset="-120"/>
                <a:ea typeface="PingFang TC" charset="-120"/>
                <a:cs typeface="PingFang TC" charset="-120"/>
              </a:rPr>
              <a:t>	</a:t>
            </a:r>
            <a:r>
              <a:rPr lang="zh-TW" altLang="en-US" sz="3200" dirty="0" smtClean="0">
                <a:latin typeface="PingFang TC" charset="-120"/>
                <a:ea typeface="PingFang TC" charset="-120"/>
                <a:cs typeface="PingFang TC" charset="-120"/>
              </a:rPr>
              <a:t>我好想打程式</a:t>
            </a:r>
            <a:r>
              <a:rPr lang="en-US" altLang="zh-TW" sz="3200" b="1" dirty="0" smtClean="0">
                <a:latin typeface="PingFang TC" charset="-120"/>
                <a:ea typeface="PingFang TC" charset="-120"/>
                <a:cs typeface="PingFang TC" charset="-120"/>
              </a:rPr>
              <a:t>”</a:t>
            </a:r>
            <a:r>
              <a:rPr lang="en-US" altLang="zh-TW" sz="3600" b="1" dirty="0" smtClean="0"/>
              <a:t/>
            </a:r>
            <a:br>
              <a:rPr lang="en-US" altLang="zh-TW" sz="3600" b="1" dirty="0" smtClean="0"/>
            </a:br>
            <a:r>
              <a:rPr lang="zh-TW" altLang="en-US" sz="3200" dirty="0" smtClean="0">
                <a:latin typeface="PingFang TC" charset="-120"/>
                <a:ea typeface="PingFang TC" charset="-120"/>
                <a:cs typeface="PingFang TC" charset="-120"/>
              </a:rPr>
              <a:t>                 </a:t>
            </a:r>
            <a:r>
              <a:rPr lang="en-US" altLang="zh-TW" sz="3200" dirty="0" smtClean="0">
                <a:latin typeface="PingFang TC" charset="-120"/>
                <a:ea typeface="PingFang TC" charset="-120"/>
                <a:cs typeface="PingFang TC" charset="-120"/>
              </a:rPr>
              <a:t>	</a:t>
            </a:r>
            <a:r>
              <a:rPr lang="zh-TW" altLang="en-US" sz="3200" dirty="0" smtClean="0">
                <a:latin typeface="PingFang TC" charset="-120"/>
                <a:ea typeface="PingFang TC" charset="-120"/>
                <a:cs typeface="PingFang TC" charset="-120"/>
              </a:rPr>
              <a:t>       </a:t>
            </a:r>
            <a:r>
              <a:rPr lang="mr-IN" altLang="zh-TW" sz="3200" dirty="0">
                <a:latin typeface="PingFang TC" charset="-120"/>
                <a:ea typeface="PingFang TC" charset="-120"/>
                <a:cs typeface="PingFang TC" charset="-120"/>
              </a:rPr>
              <a:t>– </a:t>
            </a:r>
            <a:r>
              <a:rPr lang="zh-TW" altLang="en-US" sz="3200" dirty="0" smtClean="0">
                <a:latin typeface="PingFang TC" charset="-120"/>
                <a:ea typeface="PingFang TC" charset="-120"/>
                <a:cs typeface="PingFang TC" charset="-120"/>
                <a:hlinkClick r:id="rId2"/>
              </a:rPr>
              <a:t>三井壽</a:t>
            </a:r>
            <a:endParaRPr lang="en-US" altLang="zh-TW" sz="3200" dirty="0">
              <a:latin typeface="PingFang TC" charset="-120"/>
              <a:ea typeface="PingFang TC" charset="-120"/>
              <a:cs typeface="PingFang TC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65" y="520994"/>
            <a:ext cx="7620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9532"/>
            <a:ext cx="10515600" cy="1325563"/>
          </a:xfrm>
        </p:spPr>
        <p:txBody>
          <a:bodyPr/>
          <a:lstStyle/>
          <a:p>
            <a:r>
              <a:rPr kumimoji="1" lang="en-US" altLang="zh-TW" dirty="0" smtClean="0"/>
              <a:t>Practice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169581"/>
            <a:ext cx="11353800" cy="56884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Please use an array to store the user input and use three function to make the input become uppercase, lowercase and reversed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r>
              <a:rPr lang="en-US" altLang="zh-TW" dirty="0" smtClean="0"/>
              <a:t>You</a:t>
            </a:r>
            <a:r>
              <a:rPr lang="zh-TW" altLang="en-US" dirty="0" smtClean="0"/>
              <a:t> </a:t>
            </a:r>
            <a:r>
              <a:rPr lang="en-US" altLang="zh-TW" dirty="0" smtClean="0"/>
              <a:t>should</a:t>
            </a:r>
            <a:r>
              <a:rPr lang="zh-TW" altLang="en-US" dirty="0" smtClean="0"/>
              <a:t> </a:t>
            </a:r>
            <a:r>
              <a:rPr lang="en-US" altLang="zh-TW" smtClean="0"/>
              <a:t>upload</a:t>
            </a:r>
            <a:r>
              <a:rPr lang="zh-TW" altLang="en-US" dirty="0" smtClean="0"/>
              <a:t> </a:t>
            </a:r>
            <a:r>
              <a:rPr lang="en-US" altLang="zh-TW" dirty="0" smtClean="0"/>
              <a:t>one</a:t>
            </a:r>
            <a:r>
              <a:rPr lang="zh-TW" altLang="en-US" dirty="0" smtClean="0"/>
              <a:t> </a:t>
            </a:r>
            <a:r>
              <a:rPr lang="en-US" altLang="zh-TW" dirty="0" smtClean="0"/>
              <a:t>.c</a:t>
            </a:r>
            <a:r>
              <a:rPr lang="zh-TW" altLang="en-US" dirty="0" smtClean="0"/>
              <a:t> </a:t>
            </a:r>
            <a:r>
              <a:rPr lang="en-US" altLang="zh-TW" dirty="0" smtClean="0"/>
              <a:t>file</a:t>
            </a:r>
            <a:r>
              <a:rPr lang="zh-TW" altLang="en-US" dirty="0" smtClean="0"/>
              <a:t> </a:t>
            </a:r>
            <a:r>
              <a:rPr lang="en-US" altLang="zh-TW" dirty="0" smtClean="0"/>
              <a:t>named</a:t>
            </a:r>
            <a:r>
              <a:rPr lang="zh-TW" altLang="en-US" dirty="0" smtClean="0"/>
              <a:t> </a:t>
            </a:r>
            <a:r>
              <a:rPr lang="en-US" altLang="zh-TW" dirty="0" smtClean="0"/>
              <a:t>with</a:t>
            </a:r>
            <a:r>
              <a:rPr lang="zh-TW" altLang="en-US" dirty="0" smtClean="0"/>
              <a:t> </a:t>
            </a:r>
            <a:r>
              <a:rPr lang="en-US" altLang="zh-TW" dirty="0" smtClean="0"/>
              <a:t>your</a:t>
            </a:r>
            <a:r>
              <a:rPr lang="zh-TW" altLang="en-US" dirty="0" smtClean="0"/>
              <a:t> </a:t>
            </a:r>
            <a:r>
              <a:rPr lang="en-US" altLang="zh-TW" dirty="0" smtClean="0"/>
              <a:t>student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ID,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example,</a:t>
            </a:r>
            <a:r>
              <a:rPr lang="zh-TW" altLang="en-US" dirty="0" smtClean="0"/>
              <a:t> </a:t>
            </a:r>
            <a:r>
              <a:rPr lang="en-US" altLang="zh-TW" dirty="0" smtClean="0"/>
              <a:t>B064020099_c04.c.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Output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example:</a:t>
            </a:r>
          </a:p>
          <a:p>
            <a:pPr marL="0" indent="0">
              <a:buNone/>
            </a:pP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Enter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string: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Flower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HANDSOME.</a:t>
            </a:r>
          </a:p>
          <a:p>
            <a:pPr marL="0" indent="0">
              <a:buNone/>
            </a:pP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input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is: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Flower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HANDSOME.</a:t>
            </a:r>
          </a:p>
          <a:p>
            <a:pPr marL="0" indent="0">
              <a:buNone/>
            </a:pPr>
            <a:endParaRPr lang="en-US" altLang="zh-TW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The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after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uppercased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is: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FLOWER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IS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HANDSOME.</a:t>
            </a:r>
          </a:p>
          <a:p>
            <a:pPr marL="0" indent="0">
              <a:buNone/>
            </a:pPr>
            <a:r>
              <a:rPr lang="en-US" altLang="zh-TW" sz="2400" dirty="0">
                <a:latin typeface="Consolas" charset="0"/>
                <a:ea typeface="Consolas" charset="0"/>
                <a:cs typeface="Consolas" charset="0"/>
              </a:rPr>
              <a:t>The</a:t>
            </a:r>
            <a:r>
              <a:rPr lang="zh-TW" alt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zh-TW" alt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>
                <a:latin typeface="Consolas" charset="0"/>
                <a:ea typeface="Consolas" charset="0"/>
                <a:cs typeface="Consolas" charset="0"/>
              </a:rPr>
              <a:t>after</a:t>
            </a:r>
            <a:r>
              <a:rPr lang="zh-TW" alt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lowercased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>
                <a:latin typeface="Consolas" charset="0"/>
                <a:ea typeface="Consolas" charset="0"/>
                <a:cs typeface="Consolas" charset="0"/>
              </a:rPr>
              <a:t>is:</a:t>
            </a:r>
            <a:r>
              <a:rPr lang="zh-TW" alt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flower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is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handsome.</a:t>
            </a:r>
            <a:endParaRPr lang="en-US" altLang="zh-TW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When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we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make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your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input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reversed: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smtClean="0">
                <a:latin typeface="Consolas" charset="0"/>
                <a:ea typeface="Consolas" charset="0"/>
                <a:cs typeface="Consolas" charset="0"/>
              </a:rPr>
              <a:t>.EMOSDNAH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err="1" smtClean="0">
                <a:latin typeface="Consolas" charset="0"/>
                <a:ea typeface="Consolas" charset="0"/>
                <a:cs typeface="Consolas" charset="0"/>
              </a:rPr>
              <a:t>si</a:t>
            </a:r>
            <a:r>
              <a:rPr lang="zh-TW" alt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TW" sz="2400" dirty="0" err="1" smtClean="0">
                <a:latin typeface="Consolas" charset="0"/>
                <a:ea typeface="Consolas" charset="0"/>
                <a:cs typeface="Consolas" charset="0"/>
              </a:rPr>
              <a:t>rewolF</a:t>
            </a:r>
            <a:endParaRPr lang="en-US" altLang="zh-TW" sz="24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25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Recap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what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variable?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There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container.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 smtClean="0"/>
              <a:t>We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store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goods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container.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 smtClean="0"/>
              <a:t>We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give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container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name.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248400" y="2807378"/>
            <a:ext cx="5638797" cy="40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0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Recap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what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variable?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There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container.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 smtClean="0"/>
              <a:t>We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store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goods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container.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 smtClean="0"/>
              <a:t>We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give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container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name.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248400" y="2807378"/>
            <a:ext cx="5638797" cy="4050622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2593305" y="2286391"/>
            <a:ext cx="138853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607733" y="1646487"/>
            <a:ext cx="1340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variable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218543" y="2510156"/>
            <a:ext cx="1585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smtClean="0">
                <a:solidFill>
                  <a:srgbClr val="FF0000"/>
                </a:solidFill>
              </a:rPr>
              <a:t>the value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337439" y="2473450"/>
            <a:ext cx="1340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variable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4334935" y="3064138"/>
            <a:ext cx="138853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438402" y="3064138"/>
            <a:ext cx="101599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946401" y="3825479"/>
            <a:ext cx="138853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997200" y="3286125"/>
            <a:ext cx="1340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smtClean="0">
                <a:solidFill>
                  <a:srgbClr val="FF0000"/>
                </a:solidFill>
              </a:rPr>
              <a:t>variable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27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Where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temporary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locate containers?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" y="3316287"/>
            <a:ext cx="5664202" cy="31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21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Where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temporary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locate containers?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934" y="1993900"/>
            <a:ext cx="7315200" cy="48641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66" y="3316287"/>
            <a:ext cx="5664202" cy="3186113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8128002" y="1032138"/>
            <a:ext cx="2235198" cy="79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8326503" y="299982"/>
            <a:ext cx="2038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smtClean="0">
                <a:solidFill>
                  <a:srgbClr val="FF0000"/>
                </a:solidFill>
              </a:rPr>
              <a:t>variables</a:t>
            </a:r>
            <a:endParaRPr kumimoji="1" lang="zh-TW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4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Different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sizes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containers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23067"/>
            <a:ext cx="6741975" cy="36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3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Different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sizes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containers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23067"/>
            <a:ext cx="6741975" cy="36406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467" y="1456268"/>
            <a:ext cx="5202268" cy="5264446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4844714" y="1051816"/>
            <a:ext cx="2235198" cy="79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4894360" y="319660"/>
            <a:ext cx="2038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smtClean="0">
                <a:solidFill>
                  <a:srgbClr val="FF0000"/>
                </a:solidFill>
              </a:rPr>
              <a:t>variables</a:t>
            </a:r>
            <a:endParaRPr kumimoji="1" lang="zh-TW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37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 smtClean="0"/>
              <a:t>You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initialize</a:t>
            </a:r>
            <a:r>
              <a:rPr kumimoji="1" lang="zh-TW" altLang="en-US" sz="4000" dirty="0"/>
              <a:t> </a:t>
            </a:r>
            <a:r>
              <a:rPr kumimoji="1" lang="en-US" altLang="zh-TW" sz="4000" dirty="0" smtClean="0"/>
              <a:t>variables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in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C,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what’s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going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on?</a:t>
            </a:r>
            <a:endParaRPr kumimoji="1"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3" y="1495699"/>
            <a:ext cx="6220831" cy="5147099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492" y="2200943"/>
            <a:ext cx="6180667" cy="2503962"/>
          </a:xfrm>
        </p:spPr>
      </p:pic>
    </p:spTree>
    <p:extLst>
      <p:ext uri="{BB962C8B-B14F-4D97-AF65-F5344CB8AC3E}">
        <p14:creationId xmlns:p14="http://schemas.microsoft.com/office/powerpoint/2010/main" val="864511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</TotalTime>
  <Words>744</Words>
  <Application>Microsoft Macintosh PowerPoint</Application>
  <PresentationFormat>寬螢幕</PresentationFormat>
  <Paragraphs>138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1" baseType="lpstr">
      <vt:lpstr>Calibri</vt:lpstr>
      <vt:lpstr>Calibri Light</vt:lpstr>
      <vt:lpstr>Consolas</vt:lpstr>
      <vt:lpstr>Mangal</vt:lpstr>
      <vt:lpstr>PingFang TC</vt:lpstr>
      <vt:lpstr>Wingdings</vt:lpstr>
      <vt:lpstr>新細明體</vt:lpstr>
      <vt:lpstr>Arial</vt:lpstr>
      <vt:lpstr>Office 佈景主題</vt:lpstr>
      <vt:lpstr>MIS132 – Lecture 4</vt:lpstr>
      <vt:lpstr>Outline</vt:lpstr>
      <vt:lpstr>Recap what is the variable?</vt:lpstr>
      <vt:lpstr>Recap what is the variable?</vt:lpstr>
      <vt:lpstr>Where do we temporary locate containers?</vt:lpstr>
      <vt:lpstr>Where do we temporary locate containers?</vt:lpstr>
      <vt:lpstr>Different sizes of containers</vt:lpstr>
      <vt:lpstr>Different sizes of containers</vt:lpstr>
      <vt:lpstr>You initialize variables in C, what’s going on?</vt:lpstr>
      <vt:lpstr>Variables in your memory</vt:lpstr>
      <vt:lpstr>Array, a list of containers</vt:lpstr>
      <vt:lpstr>Array, a list of containers</vt:lpstr>
      <vt:lpstr>Array, a list of containers</vt:lpstr>
      <vt:lpstr>Array, a list of containers</vt:lpstr>
      <vt:lpstr>Array, a list of containers</vt:lpstr>
      <vt:lpstr>Array, a list of containers</vt:lpstr>
      <vt:lpstr>You initialize array variables in C, what’s going on?</vt:lpstr>
      <vt:lpstr>Array variable in your memory</vt:lpstr>
      <vt:lpstr>Of course, we can store a char array as a string</vt:lpstr>
      <vt:lpstr>Of course, we can store a char array as a string</vt:lpstr>
      <vt:lpstr>“安西教練！  我好想打程式”                          – 三井壽</vt:lpstr>
      <vt:lpstr>Practice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MIS132 – Lecture 2</dc:title>
  <dc:creator>BoWen Kuo</dc:creator>
  <cp:lastModifiedBy>BoWen Kuo</cp:lastModifiedBy>
  <cp:revision>100</cp:revision>
  <dcterms:created xsi:type="dcterms:W3CDTF">2018-03-14T14:16:49Z</dcterms:created>
  <dcterms:modified xsi:type="dcterms:W3CDTF">2018-03-28T22:29:19Z</dcterms:modified>
</cp:coreProperties>
</file>